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11" r:id="rId3"/>
    <p:sldId id="308" r:id="rId4"/>
    <p:sldId id="309" r:id="rId5"/>
    <p:sldId id="307" r:id="rId6"/>
    <p:sldId id="306" r:id="rId7"/>
    <p:sldId id="310" r:id="rId8"/>
    <p:sldId id="312" r:id="rId9"/>
    <p:sldId id="303" r:id="rId10"/>
    <p:sldId id="304" r:id="rId11"/>
    <p:sldId id="305" r:id="rId12"/>
    <p:sldId id="301" r:id="rId13"/>
    <p:sldId id="302" r:id="rId14"/>
    <p:sldId id="297" r:id="rId15"/>
    <p:sldId id="299" r:id="rId16"/>
    <p:sldId id="300" r:id="rId17"/>
    <p:sldId id="298" r:id="rId18"/>
    <p:sldId id="293" r:id="rId19"/>
    <p:sldId id="294" r:id="rId20"/>
    <p:sldId id="295" r:id="rId21"/>
    <p:sldId id="296" r:id="rId22"/>
    <p:sldId id="291" r:id="rId23"/>
    <p:sldId id="285" r:id="rId24"/>
    <p:sldId id="286" r:id="rId25"/>
    <p:sldId id="288" r:id="rId26"/>
    <p:sldId id="287" r:id="rId27"/>
    <p:sldId id="289" r:id="rId28"/>
    <p:sldId id="278" r:id="rId29"/>
    <p:sldId id="277" r:id="rId30"/>
    <p:sldId id="282" r:id="rId31"/>
    <p:sldId id="284" r:id="rId32"/>
    <p:sldId id="281" r:id="rId33"/>
    <p:sldId id="283" r:id="rId34"/>
    <p:sldId id="279" r:id="rId35"/>
    <p:sldId id="272" r:id="rId36"/>
    <p:sldId id="273" r:id="rId37"/>
    <p:sldId id="274" r:id="rId38"/>
    <p:sldId id="275" r:id="rId39"/>
    <p:sldId id="263" r:id="rId40"/>
    <p:sldId id="268" r:id="rId41"/>
    <p:sldId id="265" r:id="rId42"/>
    <p:sldId id="264" r:id="rId43"/>
    <p:sldId id="270" r:id="rId44"/>
    <p:sldId id="269" r:id="rId45"/>
    <p:sldId id="26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final project" id="{9450C114-C3B6-456B-87FC-626C33324839}">
          <p14:sldIdLst>
            <p14:sldId id="311"/>
            <p14:sldId id="308"/>
            <p14:sldId id="309"/>
            <p14:sldId id="307"/>
            <p14:sldId id="306"/>
            <p14:sldId id="310"/>
          </p14:sldIdLst>
        </p14:section>
        <p14:section name="附錄" id="{BD2A56A3-A723-4256-B4EF-BD43762D991F}">
          <p14:sldIdLst>
            <p14:sldId id="312"/>
          </p14:sldIdLst>
        </p14:section>
        <p14:section name="0105" id="{42FF22DA-6691-43C2-BB92-DB23784663AC}">
          <p14:sldIdLst>
            <p14:sldId id="303"/>
            <p14:sldId id="304"/>
            <p14:sldId id="305"/>
          </p14:sldIdLst>
        </p14:section>
        <p14:section name="1229" id="{BCD73916-4A08-40AE-B82D-923E9C825B70}">
          <p14:sldIdLst>
            <p14:sldId id="301"/>
            <p14:sldId id="302"/>
          </p14:sldIdLst>
        </p14:section>
        <p14:section name="1222" id="{3EE4FF8F-5087-4942-98B4-FBDC9A0079E8}">
          <p14:sldIdLst>
            <p14:sldId id="297"/>
            <p14:sldId id="299"/>
            <p14:sldId id="300"/>
            <p14:sldId id="298"/>
          </p14:sldIdLst>
        </p14:section>
        <p14:section name="1208" id="{FB043859-A7A2-4B59-9713-71961AA0D89C}">
          <p14:sldIdLst>
            <p14:sldId id="293"/>
            <p14:sldId id="294"/>
            <p14:sldId id="295"/>
            <p14:sldId id="296"/>
            <p14:sldId id="291"/>
          </p14:sldIdLst>
        </p14:section>
        <p14:section name="1123" id="{10C9D934-C28E-4362-AF85-6A413A738F27}">
          <p14:sldIdLst>
            <p14:sldId id="285"/>
            <p14:sldId id="286"/>
            <p14:sldId id="288"/>
            <p14:sldId id="287"/>
            <p14:sldId id="289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40" autoAdjust="0"/>
  </p:normalViewPr>
  <p:slideViewPr>
    <p:cSldViewPr snapToGrid="0">
      <p:cViewPr varScale="1">
        <p:scale>
          <a:sx n="102" d="100"/>
          <a:sy n="102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24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E995-8207-4025-99B0-3DB6B993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28" y="609600"/>
            <a:ext cx="8596668" cy="1320800"/>
          </a:xfrm>
        </p:spPr>
        <p:txBody>
          <a:bodyPr/>
          <a:lstStyle/>
          <a:p>
            <a:r>
              <a:rPr lang="en-US" altLang="zh-TW" dirty="0"/>
              <a:t>Unit Test –</a:t>
            </a:r>
            <a:r>
              <a:rPr lang="zh-TW" altLang="en-US" dirty="0"/>
              <a:t> 人物辨識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5B1689-904E-47F5-894B-FBF44FF2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8" y="2612930"/>
            <a:ext cx="4668155" cy="4044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BC93D7-3B81-4137-979F-B53FE2BB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80" y="2612930"/>
            <a:ext cx="3426465" cy="37135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48E1A46-AB24-4080-A1FB-95E71B07627E}"/>
              </a:ext>
            </a:extLst>
          </p:cNvPr>
          <p:cNvSpPr txBox="1"/>
          <p:nvPr/>
        </p:nvSpPr>
        <p:spPr>
          <a:xfrm>
            <a:off x="677334" y="1270000"/>
            <a:ext cx="358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進行遊戲並將辨識結果分到相對應資料夾</a:t>
            </a:r>
          </a:p>
        </p:txBody>
      </p:sp>
    </p:spTree>
    <p:extLst>
      <p:ext uri="{BB962C8B-B14F-4D97-AF65-F5344CB8AC3E}">
        <p14:creationId xmlns:p14="http://schemas.microsoft.com/office/powerpoint/2010/main" val="384106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cxnSpLocks/>
          </p:cNvCxnSpPr>
          <p:nvPr/>
        </p:nvCxnSpPr>
        <p:spPr>
          <a:xfrm flipH="1">
            <a:off x="4347065" y="3703724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2842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B7F4D-74D7-4EBC-89FB-55B56DEC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60" y="645814"/>
            <a:ext cx="8596668" cy="1320800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4698690-7737-4DE1-BC79-F9AB94C4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8703"/>
              </p:ext>
            </p:extLst>
          </p:nvPr>
        </p:nvGraphicFramePr>
        <p:xfrm>
          <a:off x="677334" y="4064473"/>
          <a:ext cx="3732760" cy="202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針對輸入影像取直方圖的標準差值進行辨識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mg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dirty="0"/>
                        <a:t>待辨識影像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res(int): </a:t>
                      </a:r>
                      <a:r>
                        <a:rPr lang="zh-TW" altLang="en-US" b="0" dirty="0"/>
                        <a:t>人物身分</a:t>
                      </a:r>
                      <a:r>
                        <a:rPr lang="en-US" altLang="zh-TW" b="1" dirty="0"/>
                        <a:t> </a:t>
                      </a:r>
                    </a:p>
                    <a:p>
                      <a:r>
                        <a:rPr lang="en-US" altLang="zh-TW" b="1" dirty="0"/>
                        <a:t>(1</a:t>
                      </a:r>
                      <a:r>
                        <a:rPr lang="en-US" altLang="zh-TW" dirty="0"/>
                        <a:t>: </a:t>
                      </a:r>
                      <a:r>
                        <a:rPr lang="zh-TW" altLang="en-US" dirty="0"/>
                        <a:t>歹徒</a:t>
                      </a:r>
                      <a:r>
                        <a:rPr lang="en-US" altLang="zh-TW" dirty="0"/>
                        <a:t> , 2: </a:t>
                      </a:r>
                      <a:r>
                        <a:rPr lang="zh-TW" altLang="en-US" dirty="0"/>
                        <a:t>警察</a:t>
                      </a:r>
                      <a:r>
                        <a:rPr lang="en-US" altLang="zh-TW" dirty="0"/>
                        <a:t> 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A6A34CA-621F-465C-BEC9-14B3BCA2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50027"/>
              </p:ext>
            </p:extLst>
          </p:nvPr>
        </p:nvGraphicFramePr>
        <p:xfrm>
          <a:off x="677334" y="1422398"/>
          <a:ext cx="3732760" cy="1784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getFrame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取得目前遊戲畫面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44606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frame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目前遊戲畫面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01098B6-2A92-40C2-B90E-F109B1E21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07661"/>
              </p:ext>
            </p:extLst>
          </p:nvPr>
        </p:nvGraphicFramePr>
        <p:xfrm>
          <a:off x="4538637" y="1422398"/>
          <a:ext cx="664060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64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5709138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getPose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(frame)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613471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取得畫面中人物的位置如果有偵測到則回傳該人物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的座標位置</a:t>
                      </a:r>
                      <a:r>
                        <a:rPr lang="zh-TW" altLang="en-US" dirty="0"/>
                        <a:t>反之則回傳</a:t>
                      </a:r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frame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目前遊戲畫面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6554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x, y, w, h (list)</a:t>
                      </a:r>
                      <a:r>
                        <a:rPr lang="en-US" altLang="zh-TW" b="1" dirty="0"/>
                        <a:t> :</a:t>
                      </a:r>
                      <a:r>
                        <a:rPr lang="zh-TW" altLang="en-US" b="1" dirty="0"/>
                        <a:t>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人物的座標位置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未找到人物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AFBEF4B-A5DE-4516-92E2-86F5A8A1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21576"/>
              </p:ext>
            </p:extLst>
          </p:nvPr>
        </p:nvGraphicFramePr>
        <p:xfrm>
          <a:off x="4538637" y="4050102"/>
          <a:ext cx="3732760" cy="202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moveMouse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針對輸入影像取直方圖的標準差值進行辨識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x,y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zh-TW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int,int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滑鼠要移動的座標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381399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9D58489-1601-425C-BF96-0526541D7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49"/>
              </p:ext>
            </p:extLst>
          </p:nvPr>
        </p:nvGraphicFramePr>
        <p:xfrm>
          <a:off x="8399940" y="4027212"/>
          <a:ext cx="373276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8">
                  <a:extLst>
                    <a:ext uri="{9D8B030D-6E8A-4147-A177-3AD203B41FA5}">
                      <a16:colId xmlns:a16="http://schemas.microsoft.com/office/drawing/2014/main" val="2492011315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317837050"/>
                    </a:ext>
                  </a:extLst>
                </a:gridCol>
              </a:tblGrid>
              <a:tr h="358407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isValidObject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59314"/>
                  </a:ext>
                </a:extLst>
              </a:tr>
              <a:tr h="627212">
                <a:tc>
                  <a:txBody>
                    <a:bodyPr/>
                    <a:lstStyle/>
                    <a:p>
                      <a:r>
                        <a:rPr lang="zh-TW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判斷輸入物件是否為有效物件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36346"/>
                  </a:ext>
                </a:extLst>
              </a:tr>
              <a:tr h="363092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(mat)</a:t>
                      </a:r>
                      <a:r>
                        <a:rPr lang="en-US" altLang="zh-TW" dirty="0"/>
                        <a:t>: </a:t>
                      </a:r>
                      <a:r>
                        <a:rPr lang="zh-TW" altLang="en-US" dirty="0"/>
                        <a:t>待判斷物件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67304"/>
                  </a:ext>
                </a:extLst>
              </a:tr>
              <a:tr h="419928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result(Boolean):</a:t>
                      </a:r>
                    </a:p>
                    <a:p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是否為有效物件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5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32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329276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F10B9-4931-4562-A5CD-BC6ECC2D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9" y="328943"/>
            <a:ext cx="8596668" cy="793687"/>
          </a:xfrm>
        </p:spPr>
        <p:txBody>
          <a:bodyPr/>
          <a:lstStyle/>
          <a:p>
            <a:r>
              <a:rPr lang="zh-TW" altLang="en-US" dirty="0"/>
              <a:t>身分判別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D615632-F7E5-4967-9F94-7BC54B679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17708"/>
              </p:ext>
            </p:extLst>
          </p:nvPr>
        </p:nvGraphicFramePr>
        <p:xfrm>
          <a:off x="6092792" y="2797927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壞人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壞人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/>
                          </a:solidFill>
                        </a:rPr>
                        <a:t>91</a:t>
                      </a:r>
                      <a:endParaRPr lang="zh-TW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224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17AB2A2-19D2-44A6-B37A-89239F504961}"/>
              </a:ext>
            </a:extLst>
          </p:cNvPr>
          <p:cNvSpPr txBox="1"/>
          <p:nvPr/>
        </p:nvSpPr>
        <p:spPr>
          <a:xfrm>
            <a:off x="6092792" y="2365221"/>
            <a:ext cx="20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C32A5A-ABA4-4BD8-BD80-8D89613581E5}"/>
              </a:ext>
            </a:extLst>
          </p:cNvPr>
          <p:cNvSpPr txBox="1"/>
          <p:nvPr/>
        </p:nvSpPr>
        <p:spPr>
          <a:xfrm>
            <a:off x="772563" y="2365221"/>
            <a:ext cx="56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特徵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</a:t>
            </a:r>
            <a:r>
              <a:rPr lang="en-US" altLang="zh-TW" dirty="0"/>
              <a:t>RGB</a:t>
            </a:r>
            <a:r>
              <a:rPr lang="zh-TW" altLang="en-US" dirty="0"/>
              <a:t>三個通道的強度進行相加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62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0212F-0361-4BCA-986D-9C75AA25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 Test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71B8B4-3F1B-447D-91CA-D3965D4C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56" y="1818094"/>
            <a:ext cx="4668155" cy="4044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055DEE-B9A3-447E-8185-7500843D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15" y="1818094"/>
            <a:ext cx="3426465" cy="37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A228D-C1DB-4B07-822C-55B8D9E5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72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誤判案例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C50860-E518-4CA2-99ED-448D9FA0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61" y="1561446"/>
            <a:ext cx="664937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1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542260" y="4293211"/>
            <a:ext cx="1316906" cy="5479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841119"/>
            <a:ext cx="753070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200713" y="4841119"/>
            <a:ext cx="1093764" cy="39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1892084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CD46F49-87DD-48F3-A598-2734CD650A13}"/>
              </a:ext>
            </a:extLst>
          </p:cNvPr>
          <p:cNvSpPr/>
          <p:nvPr/>
        </p:nvSpPr>
        <p:spPr>
          <a:xfrm>
            <a:off x="8598421" y="840191"/>
            <a:ext cx="843242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完成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41704FF-2803-4253-9BFC-78CF7D502EE0}"/>
              </a:ext>
            </a:extLst>
          </p:cNvPr>
          <p:cNvSpPr/>
          <p:nvPr/>
        </p:nvSpPr>
        <p:spPr>
          <a:xfrm>
            <a:off x="8598421" y="1491305"/>
            <a:ext cx="1015258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293002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DEBCA-13F3-48C2-9802-1085F65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r>
              <a:rPr lang="zh-TW" altLang="en-US" dirty="0"/>
              <a:t>偵測多人骨架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1258BC3-727C-4F7F-82B2-790B91B5AE78}"/>
              </a:ext>
            </a:extLst>
          </p:cNvPr>
          <p:cNvSpPr/>
          <p:nvPr/>
        </p:nvSpPr>
        <p:spPr>
          <a:xfrm>
            <a:off x="2989879" y="2486696"/>
            <a:ext cx="1797709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用 </a:t>
            </a:r>
            <a:r>
              <a:rPr lang="en-US" altLang="zh-TW" sz="1600" dirty="0"/>
              <a:t>YOLOv4(7)</a:t>
            </a:r>
          </a:p>
          <a:p>
            <a:pPr algn="ctr"/>
            <a:r>
              <a:rPr lang="zh-TW" altLang="en-US" sz="1600" dirty="0"/>
              <a:t>找出畫面中的人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026495-FE9A-4C11-9DD9-AA1EEFDB7F46}"/>
              </a:ext>
            </a:extLst>
          </p:cNvPr>
          <p:cNvSpPr/>
          <p:nvPr/>
        </p:nvSpPr>
        <p:spPr>
          <a:xfrm>
            <a:off x="1375445" y="2396905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EF97F4-4E3B-49C8-869F-D53254AFBFC6}"/>
              </a:ext>
            </a:extLst>
          </p:cNvPr>
          <p:cNvSpPr txBox="1"/>
          <p:nvPr/>
        </p:nvSpPr>
        <p:spPr>
          <a:xfrm>
            <a:off x="2382725" y="2247576"/>
            <a:ext cx="604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畫面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AB56E45-1D10-4489-AFF7-90382BBDC14B}"/>
              </a:ext>
            </a:extLst>
          </p:cNvPr>
          <p:cNvCxnSpPr>
            <a:cxnSpLocks/>
            <a:stCxn id="6" idx="6"/>
            <a:endCxn id="4" idx="1"/>
          </p:cNvCxnSpPr>
          <p:nvPr/>
        </p:nvCxnSpPr>
        <p:spPr>
          <a:xfrm>
            <a:off x="2323611" y="2720755"/>
            <a:ext cx="666268" cy="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C2DAC1-7421-491B-A836-00EBE1843928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4787588" y="2721240"/>
            <a:ext cx="995122" cy="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FE704F-7127-41DE-BBF6-FDC0EB4120C5}"/>
              </a:ext>
            </a:extLst>
          </p:cNvPr>
          <p:cNvSpPr/>
          <p:nvPr/>
        </p:nvSpPr>
        <p:spPr>
          <a:xfrm>
            <a:off x="5782710" y="2486696"/>
            <a:ext cx="1199089" cy="469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Mediapipe</a:t>
            </a:r>
            <a:endParaRPr lang="en-US" altLang="zh-TW" sz="1400" dirty="0"/>
          </a:p>
          <a:p>
            <a:pPr algn="ctr"/>
            <a:r>
              <a:rPr lang="zh-TW" altLang="en-US" sz="1400" dirty="0"/>
              <a:t>找骨架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B026DE0-D421-472B-9C8A-9A17CA5CCD76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76869" y="2721240"/>
            <a:ext cx="204930" cy="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F7E741-DA6C-42E5-8DD6-A3A2920745A8}"/>
              </a:ext>
            </a:extLst>
          </p:cNvPr>
          <p:cNvSpPr txBox="1"/>
          <p:nvPr/>
        </p:nvSpPr>
        <p:spPr>
          <a:xfrm>
            <a:off x="4781149" y="2247576"/>
            <a:ext cx="823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</p:spTree>
    <p:extLst>
      <p:ext uri="{BB962C8B-B14F-4D97-AF65-F5344CB8AC3E}">
        <p14:creationId xmlns:p14="http://schemas.microsoft.com/office/powerpoint/2010/main" val="425682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3165628" y="1711105"/>
            <a:ext cx="0" cy="5149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750588" y="1711105"/>
            <a:ext cx="0" cy="506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487948" y="1711105"/>
            <a:ext cx="0" cy="50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3123709" y="3576120"/>
            <a:ext cx="108981" cy="531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678523" y="1096831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</p:cNvCxnSpPr>
          <p:nvPr/>
        </p:nvCxnSpPr>
        <p:spPr>
          <a:xfrm flipV="1">
            <a:off x="1204969" y="1664052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550404" y="1540942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353601" y="361398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361052" y="3770562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3172067" y="4117905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524008" y="4472515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704712" y="4129611"/>
            <a:ext cx="111785" cy="66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4111258" y="1091327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996439" y="4232881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8068951" y="1620570"/>
            <a:ext cx="0" cy="515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832261" y="108893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4760605" y="4784625"/>
            <a:ext cx="1750013" cy="1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433347" y="4795205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713312" y="4935139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716874" y="5397857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481608" y="5927657"/>
            <a:ext cx="1590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419605" y="10837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8023686" y="5927658"/>
            <a:ext cx="96613" cy="602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308151" y="6057026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C738CC9-8C28-467D-8BDA-AA942AAA651F}"/>
              </a:ext>
            </a:extLst>
          </p:cNvPr>
          <p:cNvSpPr txBox="1">
            <a:spLocks/>
          </p:cNvSpPr>
          <p:nvPr/>
        </p:nvSpPr>
        <p:spPr>
          <a:xfrm>
            <a:off x="532479" y="328213"/>
            <a:ext cx="8596668" cy="703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偵測多人骨架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57A5759-0902-4FDC-A0B6-895C4AEBE0FC}"/>
              </a:ext>
            </a:extLst>
          </p:cNvPr>
          <p:cNvCxnSpPr>
            <a:cxnSpLocks/>
          </p:cNvCxnSpPr>
          <p:nvPr/>
        </p:nvCxnSpPr>
        <p:spPr>
          <a:xfrm>
            <a:off x="1768641" y="1711105"/>
            <a:ext cx="0" cy="516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9531D9A-7524-4BF4-A137-F3BB91669A33}"/>
              </a:ext>
            </a:extLst>
          </p:cNvPr>
          <p:cNvSpPr/>
          <p:nvPr/>
        </p:nvSpPr>
        <p:spPr>
          <a:xfrm>
            <a:off x="1707918" y="1664052"/>
            <a:ext cx="104091" cy="19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1E60461-81DA-4D91-8C72-955DDDE39B7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59964" y="3576120"/>
            <a:ext cx="1412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F2FF0E1-3A63-44BF-81A6-43B01C4E7744}"/>
              </a:ext>
            </a:extLst>
          </p:cNvPr>
          <p:cNvSpPr txBox="1"/>
          <p:nvPr/>
        </p:nvSpPr>
        <p:spPr>
          <a:xfrm>
            <a:off x="2038869" y="2285465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尋找人物</a:t>
            </a: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2C7B96F2-82C1-4468-9699-22BDCE2386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5837" y="2303027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BE3FBD75-40FB-4D74-B1AE-ACAC77ABCFB5}"/>
              </a:ext>
            </a:extLst>
          </p:cNvPr>
          <p:cNvCxnSpPr>
            <a:cxnSpLocks/>
          </p:cNvCxnSpPr>
          <p:nvPr/>
        </p:nvCxnSpPr>
        <p:spPr>
          <a:xfrm>
            <a:off x="3204098" y="3665355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DA5308F2-5922-49CE-A881-5BB16D37BFB4}"/>
              </a:ext>
            </a:extLst>
          </p:cNvPr>
          <p:cNvCxnSpPr>
            <a:cxnSpLocks/>
          </p:cNvCxnSpPr>
          <p:nvPr/>
        </p:nvCxnSpPr>
        <p:spPr>
          <a:xfrm>
            <a:off x="4812110" y="424797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D9B771FF-884A-4E8C-8285-5BCC725480D0}"/>
              </a:ext>
            </a:extLst>
          </p:cNvPr>
          <p:cNvCxnSpPr>
            <a:cxnSpLocks/>
          </p:cNvCxnSpPr>
          <p:nvPr/>
        </p:nvCxnSpPr>
        <p:spPr>
          <a:xfrm>
            <a:off x="6518689" y="4903133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FBCCE5AA-4589-48D1-99E6-A4B793EE80B3}"/>
              </a:ext>
            </a:extLst>
          </p:cNvPr>
          <p:cNvCxnSpPr>
            <a:cxnSpLocks/>
          </p:cNvCxnSpPr>
          <p:nvPr/>
        </p:nvCxnSpPr>
        <p:spPr>
          <a:xfrm>
            <a:off x="6534015" y="538083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3D4080C3-F00B-4E48-9FC6-D68A47B41482}"/>
              </a:ext>
            </a:extLst>
          </p:cNvPr>
          <p:cNvCxnSpPr>
            <a:cxnSpLocks/>
          </p:cNvCxnSpPr>
          <p:nvPr/>
        </p:nvCxnSpPr>
        <p:spPr>
          <a:xfrm>
            <a:off x="8107867" y="6024002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151318A3-03B4-490E-BDDC-B5960FB138DD}"/>
              </a:ext>
            </a:extLst>
          </p:cNvPr>
          <p:cNvSpPr txBox="1"/>
          <p:nvPr/>
        </p:nvSpPr>
        <p:spPr>
          <a:xfrm>
            <a:off x="1531487" y="1079900"/>
            <a:ext cx="47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yolo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969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59852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589CF-E432-4C47-A523-4009BA4D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樣本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057ECD-976C-4D46-8089-61A3C36F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5" y="2690464"/>
            <a:ext cx="893318" cy="8872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3B5E8B-1324-494C-A96E-0866D02A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1930400"/>
            <a:ext cx="1975691" cy="20868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4E7042-8211-4EB7-AE7D-5AA97C842129}"/>
              </a:ext>
            </a:extLst>
          </p:cNvPr>
          <p:cNvSpPr txBox="1"/>
          <p:nvPr/>
        </p:nvSpPr>
        <p:spPr>
          <a:xfrm>
            <a:off x="746142" y="1587309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無效樣本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406253-EB6C-43CE-8F6E-0C6517CA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9" y="2630401"/>
            <a:ext cx="1284979" cy="94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2B3799-5F66-4548-8508-9E47AE518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11" y="1930400"/>
            <a:ext cx="2167272" cy="200166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6E5C5-360F-4518-91CE-D1D137FD896B}"/>
              </a:ext>
            </a:extLst>
          </p:cNvPr>
          <p:cNvSpPr txBox="1"/>
          <p:nvPr/>
        </p:nvSpPr>
        <p:spPr>
          <a:xfrm>
            <a:off x="4785545" y="1614228"/>
            <a:ext cx="110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有效樣本</a:t>
            </a:r>
            <a:r>
              <a:rPr lang="en-US" altLang="zh-TW" sz="1100" dirty="0"/>
              <a:t>:</a:t>
            </a:r>
            <a:endParaRPr lang="zh-TW" altLang="en-US" sz="11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A57EC23-999A-4215-913D-074FE8C22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31" y="4250841"/>
            <a:ext cx="1975691" cy="2174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3508EA-9ABF-4B75-8690-2CDD39755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50841"/>
            <a:ext cx="893318" cy="18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349718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74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0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7" y="1370436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rot="16200000" flipV="1">
            <a:off x="5466341" y="2169853"/>
            <a:ext cx="497728" cy="1162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336560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1334FC6-5937-49A4-997B-47F6647CF8C3}"/>
              </a:ext>
            </a:extLst>
          </p:cNvPr>
          <p:cNvSpPr/>
          <p:nvPr/>
        </p:nvSpPr>
        <p:spPr>
          <a:xfrm>
            <a:off x="3729678" y="2275641"/>
            <a:ext cx="1404488" cy="4527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將該部分遮住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2CB9DAC1-BEA8-4B36-94F4-02A56FA2A569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1389104" y="2502027"/>
            <a:ext cx="2340574" cy="870947"/>
          </a:xfrm>
          <a:prstGeom prst="bentConnector3">
            <a:avLst>
              <a:gd name="adj1" fmla="val 1002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-CT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2E5EC4-5B82-4DBA-B48D-EF4A8202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2" y="1365361"/>
            <a:ext cx="3267833" cy="2450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F49F1-6A4D-425F-8FAC-309A3B4E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79" y="1365361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43B07F-04FA-4B2E-99EB-87E2CE01B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10" y="1365360"/>
            <a:ext cx="3267833" cy="2450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4052BD-FACB-499E-8AFE-453ABA079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7" y="3938156"/>
            <a:ext cx="900677" cy="20097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B8CB9E-278D-4127-AD51-761121C24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938156"/>
            <a:ext cx="900677" cy="20097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952947-FABF-4CB0-BCF9-BFEDBA1B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83" y="3938156"/>
            <a:ext cx="90067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2FC8D-DA1D-4A52-AA9A-ACC26A2E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顏色分布作為特徵</a:t>
            </a:r>
            <a:r>
              <a:rPr lang="en-US" altLang="zh-TW" dirty="0"/>
              <a:t>-T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71EC8-8E31-4952-B50C-F1516213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76" y="1269999"/>
            <a:ext cx="3267833" cy="2450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800F8-6DE9-4C43-9CCE-D3201849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18" y="1269998"/>
            <a:ext cx="3267833" cy="2450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356C3E-1882-4286-AEB2-00468B42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3267833" cy="2450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71E310-DD63-4242-8539-F91A3D146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36" y="3819933"/>
            <a:ext cx="1000827" cy="22332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81FC0F-28E8-4D1C-B92B-10A3F29E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29" y="3819934"/>
            <a:ext cx="1000827" cy="22332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62D6FAD-4A9C-4B97-BFBF-F96519FD9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88" y="3819932"/>
            <a:ext cx="1000827" cy="2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6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2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629B1-7098-4C2C-9C80-3D89911D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87" y="253263"/>
            <a:ext cx="8596668" cy="754380"/>
          </a:xfrm>
        </p:spPr>
        <p:txBody>
          <a:bodyPr/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9ACCFE-69D6-4A03-9908-40B1FA569CC2}"/>
              </a:ext>
            </a:extLst>
          </p:cNvPr>
          <p:cNvSpPr/>
          <p:nvPr/>
        </p:nvSpPr>
        <p:spPr>
          <a:xfrm>
            <a:off x="2123207" y="3122492"/>
            <a:ext cx="1101905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骨架偵測</a:t>
            </a:r>
          </a:p>
        </p:txBody>
      </p:sp>
      <p:pic>
        <p:nvPicPr>
          <p:cNvPr id="25" name="Picture 2" descr="Download Counter-Strike 1.6 Cartoon Edition">
            <a:extLst>
              <a:ext uri="{FF2B5EF4-FFF2-40B4-BE49-F238E27FC236}">
                <a16:creationId xmlns:a16="http://schemas.microsoft.com/office/drawing/2014/main" id="{587E3FF7-F394-4C7D-9472-4025D3C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1" y="1842595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3BC40008-A2A2-4C67-A318-47DABBC4CB35}"/>
              </a:ext>
            </a:extLst>
          </p:cNvPr>
          <p:cNvSpPr/>
          <p:nvPr/>
        </p:nvSpPr>
        <p:spPr>
          <a:xfrm>
            <a:off x="170255" y="3041359"/>
            <a:ext cx="948166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41AEDE-6E2D-49F9-A3F8-477A4E3DCA5B}"/>
              </a:ext>
            </a:extLst>
          </p:cNvPr>
          <p:cNvSpPr txBox="1"/>
          <p:nvPr/>
        </p:nvSpPr>
        <p:spPr>
          <a:xfrm>
            <a:off x="1367711" y="2919388"/>
            <a:ext cx="1101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遊戲畫面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6C4033D-CBF2-4DB3-9EFB-91E36B63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7113913" y="3807833"/>
            <a:ext cx="349251" cy="4527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5D9625-2ED4-41FA-9B39-7C1EDCFDC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3729677" y="3573248"/>
            <a:ext cx="349252" cy="452774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7F60228-EA5E-4163-B32B-21720E423557}"/>
              </a:ext>
            </a:extLst>
          </p:cNvPr>
          <p:cNvCxnSpPr>
            <a:cxnSpLocks/>
            <a:stCxn id="27" idx="6"/>
            <a:endCxn id="5" idx="1"/>
          </p:cNvCxnSpPr>
          <p:nvPr/>
        </p:nvCxnSpPr>
        <p:spPr>
          <a:xfrm>
            <a:off x="1118421" y="3365209"/>
            <a:ext cx="100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7D3D6B1-60A8-43B3-8D72-844EA0245AE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25112" y="3365209"/>
            <a:ext cx="964440" cy="1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C9441A7-4240-4D4A-8515-90F554457390}"/>
              </a:ext>
            </a:extLst>
          </p:cNvPr>
          <p:cNvSpPr txBox="1"/>
          <p:nvPr/>
        </p:nvSpPr>
        <p:spPr>
          <a:xfrm>
            <a:off x="3246505" y="2778369"/>
            <a:ext cx="11990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</a:p>
          <a:p>
            <a:r>
              <a:rPr lang="zh-TW" altLang="en-US" sz="1100" dirty="0"/>
              <a:t>骨架的資訊</a:t>
            </a:r>
            <a:endParaRPr lang="en-US" altLang="zh-TW" sz="1100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座標及長寬</a:t>
            </a:r>
            <a:r>
              <a:rPr lang="en-US" altLang="zh-TW" sz="1100" dirty="0"/>
              <a:t>)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16EFC1B2-65E1-4140-B800-36087D6776FF}"/>
              </a:ext>
            </a:extLst>
          </p:cNvPr>
          <p:cNvSpPr/>
          <p:nvPr/>
        </p:nvSpPr>
        <p:spPr>
          <a:xfrm>
            <a:off x="4189552" y="3134230"/>
            <a:ext cx="944613" cy="485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有效物</a:t>
            </a:r>
            <a:endParaRPr lang="en-US" altLang="zh-TW" sz="1400" dirty="0"/>
          </a:p>
          <a:p>
            <a:pPr algn="ctr"/>
            <a:r>
              <a:rPr lang="zh-TW" altLang="en-US" sz="1400" dirty="0"/>
              <a:t>件判斷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F389AD05-A540-43AD-A307-C009D0AC2146}"/>
              </a:ext>
            </a:extLst>
          </p:cNvPr>
          <p:cNvSpPr/>
          <p:nvPr/>
        </p:nvSpPr>
        <p:spPr>
          <a:xfrm>
            <a:off x="5540745" y="2999756"/>
            <a:ext cx="1510995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是否為有效物件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8A893EB-09CB-45F1-9384-B89F3A40383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5134165" y="3376946"/>
            <a:ext cx="406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27BD930-0CC5-4087-BFB5-F5AC6657B024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667414" y="721446"/>
            <a:ext cx="350519" cy="4907138"/>
          </a:xfrm>
          <a:prstGeom prst="bentConnector4">
            <a:avLst>
              <a:gd name="adj1" fmla="val -65218"/>
              <a:gd name="adj2" fmla="val 10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4F329DDF-C5EB-42DF-B6A8-B646E7EEAB8D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7051740" y="3376946"/>
            <a:ext cx="7826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FC295FB-6BF7-416E-8E18-5FABCEF27349}"/>
              </a:ext>
            </a:extLst>
          </p:cNvPr>
          <p:cNvSpPr/>
          <p:nvPr/>
        </p:nvSpPr>
        <p:spPr>
          <a:xfrm>
            <a:off x="7834355" y="313781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身份判斷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1CBC6E5-597D-4056-8A07-907264D3C64B}"/>
              </a:ext>
            </a:extLst>
          </p:cNvPr>
          <p:cNvSpPr txBox="1"/>
          <p:nvPr/>
        </p:nvSpPr>
        <p:spPr>
          <a:xfrm>
            <a:off x="6967143" y="315057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426E9E1-53FE-4D19-84DD-57FF00642F0B}"/>
              </a:ext>
            </a:extLst>
          </p:cNvPr>
          <p:cNvSpPr txBox="1"/>
          <p:nvPr/>
        </p:nvSpPr>
        <p:spPr>
          <a:xfrm>
            <a:off x="599995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3D60821-DC28-4E46-AF62-C5C7865FBA82}"/>
              </a:ext>
            </a:extLst>
          </p:cNvPr>
          <p:cNvSpPr txBox="1"/>
          <p:nvPr/>
        </p:nvSpPr>
        <p:spPr>
          <a:xfrm>
            <a:off x="7016685" y="3372975"/>
            <a:ext cx="81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Input:</a:t>
            </a:r>
            <a:r>
              <a:rPr lang="zh-TW" altLang="en-US" sz="1100" dirty="0"/>
              <a:t> </a:t>
            </a:r>
            <a:endParaRPr lang="en-US" altLang="zh-TW" sz="1100" dirty="0"/>
          </a:p>
          <a:p>
            <a:r>
              <a:rPr lang="zh-TW" altLang="en-US" sz="1100" dirty="0"/>
              <a:t>人物畫面</a:t>
            </a:r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DF741AE9-EFF1-421B-88D8-6745B7B53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7" t="39438" r="40227" b="15177"/>
          <a:stretch/>
        </p:blipFill>
        <p:spPr>
          <a:xfrm>
            <a:off x="3325211" y="3573248"/>
            <a:ext cx="349251" cy="452774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4116498E-148C-43D0-8045-2B201367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55005" r="59267" b="-390"/>
          <a:stretch/>
        </p:blipFill>
        <p:spPr>
          <a:xfrm>
            <a:off x="6510188" y="2570061"/>
            <a:ext cx="349252" cy="452774"/>
          </a:xfrm>
          <a:prstGeom prst="rect">
            <a:avLst/>
          </a:prstGeom>
        </p:spPr>
      </p:pic>
      <p:sp>
        <p:nvSpPr>
          <p:cNvPr id="102" name="菱形 101">
            <a:extLst>
              <a:ext uri="{FF2B5EF4-FFF2-40B4-BE49-F238E27FC236}">
                <a16:creationId xmlns:a16="http://schemas.microsoft.com/office/drawing/2014/main" id="{536EFC8F-F3B5-4482-A3BE-2974BAB4A9FD}"/>
              </a:ext>
            </a:extLst>
          </p:cNvPr>
          <p:cNvSpPr/>
          <p:nvPr/>
        </p:nvSpPr>
        <p:spPr>
          <a:xfrm>
            <a:off x="9071955" y="2999756"/>
            <a:ext cx="1338000" cy="7543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是否為敵軍</a:t>
            </a: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EEDA6C78-0AD8-4D7B-93CC-FF24C598AD5A}"/>
              </a:ext>
            </a:extLst>
          </p:cNvPr>
          <p:cNvCxnSpPr>
            <a:stCxn id="86" idx="3"/>
            <a:endCxn id="102" idx="1"/>
          </p:cNvCxnSpPr>
          <p:nvPr/>
        </p:nvCxnSpPr>
        <p:spPr>
          <a:xfrm flipV="1">
            <a:off x="8824740" y="3376946"/>
            <a:ext cx="24721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983F04FA-761D-4801-98BC-ED18CE8D70F3}"/>
              </a:ext>
            </a:extLst>
          </p:cNvPr>
          <p:cNvSpPr txBox="1"/>
          <p:nvPr/>
        </p:nvSpPr>
        <p:spPr>
          <a:xfrm>
            <a:off x="9227252" y="3895217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是</a:t>
            </a:r>
            <a:endParaRPr lang="en-US" altLang="zh-TW" sz="1100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3D4D0087-C96F-46BB-B86D-37B1E6BD01B0}"/>
              </a:ext>
            </a:extLst>
          </p:cNvPr>
          <p:cNvSpPr txBox="1"/>
          <p:nvPr/>
        </p:nvSpPr>
        <p:spPr>
          <a:xfrm>
            <a:off x="9244802" y="2761225"/>
            <a:ext cx="29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/>
              <a:t>否</a:t>
            </a:r>
            <a:endParaRPr lang="en-US" altLang="zh-TW" sz="1100" dirty="0"/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6A890C9-7428-4E53-8606-99EE8DC8709C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H="1" flipV="1">
            <a:off x="5391982" y="-1003123"/>
            <a:ext cx="346095" cy="8351851"/>
          </a:xfrm>
          <a:prstGeom prst="bentConnector4">
            <a:avLst>
              <a:gd name="adj1" fmla="val -210997"/>
              <a:gd name="adj2" fmla="val 100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17349A78-8FCA-4409-9508-A13BEDD1510D}"/>
              </a:ext>
            </a:extLst>
          </p:cNvPr>
          <p:cNvSpPr/>
          <p:nvPr/>
        </p:nvSpPr>
        <p:spPr>
          <a:xfrm>
            <a:off x="9245762" y="4439528"/>
            <a:ext cx="990385" cy="4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移動準星</a:t>
            </a:r>
          </a:p>
        </p:txBody>
      </p: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5391F13-6A54-4AA7-82C5-536011E6BD1C}"/>
              </a:ext>
            </a:extLst>
          </p:cNvPr>
          <p:cNvCxnSpPr>
            <a:stCxn id="102" idx="2"/>
            <a:endCxn id="118" idx="0"/>
          </p:cNvCxnSpPr>
          <p:nvPr/>
        </p:nvCxnSpPr>
        <p:spPr>
          <a:xfrm>
            <a:off x="9740955" y="3754136"/>
            <a:ext cx="0" cy="68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肘形 122">
            <a:extLst>
              <a:ext uri="{FF2B5EF4-FFF2-40B4-BE49-F238E27FC236}">
                <a16:creationId xmlns:a16="http://schemas.microsoft.com/office/drawing/2014/main" id="{9F6C9D96-C768-4A26-9C89-35577F07FE4A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>
            <a:off x="1389104" y="3393467"/>
            <a:ext cx="7856658" cy="1285444"/>
          </a:xfrm>
          <a:prstGeom prst="bentConnector3">
            <a:avLst>
              <a:gd name="adj1" fmla="val 10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86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437322" y="2987613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513516" y="3620068"/>
            <a:ext cx="1727074" cy="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</p:spTree>
    <p:extLst>
      <p:ext uri="{BB962C8B-B14F-4D97-AF65-F5344CB8AC3E}">
        <p14:creationId xmlns:p14="http://schemas.microsoft.com/office/powerpoint/2010/main" val="159199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617369" y="334876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1313425" y="1882986"/>
            <a:ext cx="3603093" cy="146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596619" y="5456924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292675" y="3874339"/>
            <a:ext cx="20750" cy="158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2819712" y="4600375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8713835" y="4399051"/>
            <a:ext cx="1316906" cy="54790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3515768" y="3600331"/>
            <a:ext cx="2792861" cy="10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3515768" y="5125951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2819712" y="5456924"/>
            <a:ext cx="1392111" cy="5255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7974727" y="5309030"/>
            <a:ext cx="1478215" cy="6734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zh-TW" altLang="en-US" sz="2000" dirty="0"/>
              <a:t>顏色占比</a:t>
            </a:r>
            <a:endParaRPr lang="en-US" altLang="zh-TW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9495994" y="5309030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8713835" y="4946959"/>
            <a:ext cx="658453" cy="36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9372288" y="4946959"/>
            <a:ext cx="819762" cy="36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3063659" cy="79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66571" y="427422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4685" y="3600331"/>
            <a:ext cx="3944" cy="67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FC5042E-A8FE-49CC-A2C2-AC7BF6FD47B5}"/>
              </a:ext>
            </a:extLst>
          </p:cNvPr>
          <p:cNvSpPr/>
          <p:nvPr/>
        </p:nvSpPr>
        <p:spPr>
          <a:xfrm>
            <a:off x="4826470" y="5344337"/>
            <a:ext cx="1478215" cy="6734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zh-TW" altLang="en-US" sz="2000" dirty="0"/>
              <a:t>長寬比</a:t>
            </a:r>
            <a:endParaRPr lang="en-US" altLang="zh-TW" sz="2000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29D50B8-234E-461C-97FE-BBC201F42613}"/>
              </a:ext>
            </a:extLst>
          </p:cNvPr>
          <p:cNvSpPr/>
          <p:nvPr/>
        </p:nvSpPr>
        <p:spPr>
          <a:xfrm>
            <a:off x="6396342" y="534433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C74E2FA-D23D-478D-8CDD-017B6583ECD4}"/>
              </a:ext>
            </a:extLst>
          </p:cNvPr>
          <p:cNvCxnSpPr>
            <a:cxnSpLocks/>
            <a:stCxn id="45" idx="2"/>
            <a:endCxn id="28" idx="0"/>
          </p:cNvCxnSpPr>
          <p:nvPr/>
        </p:nvCxnSpPr>
        <p:spPr>
          <a:xfrm flipH="1">
            <a:off x="5565578" y="4822129"/>
            <a:ext cx="739107" cy="52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3BC8EB7-F733-4F1C-AEC6-517DEB8A61A1}"/>
              </a:ext>
            </a:extLst>
          </p:cNvPr>
          <p:cNvCxnSpPr>
            <a:cxnSpLocks/>
            <a:stCxn id="45" idx="2"/>
            <a:endCxn id="30" idx="0"/>
          </p:cNvCxnSpPr>
          <p:nvPr/>
        </p:nvCxnSpPr>
        <p:spPr>
          <a:xfrm>
            <a:off x="6304685" y="4822129"/>
            <a:ext cx="787713" cy="52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30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顏色分佈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en-US" altLang="zh-TW" sz="2000" dirty="0"/>
              <a:t>SVM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C2590-C229-48BD-949A-5E379F5C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4" y="160020"/>
            <a:ext cx="8596668" cy="72390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636C078-65F8-4F56-BFD0-AFAEDEC73CDC}"/>
              </a:ext>
            </a:extLst>
          </p:cNvPr>
          <p:cNvCxnSpPr>
            <a:cxnSpLocks/>
          </p:cNvCxnSpPr>
          <p:nvPr/>
        </p:nvCxnSpPr>
        <p:spPr>
          <a:xfrm>
            <a:off x="2895600" y="135255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54C0C47-768D-49D0-AADA-2EE869A69D6B}"/>
              </a:ext>
            </a:extLst>
          </p:cNvPr>
          <p:cNvCxnSpPr>
            <a:cxnSpLocks/>
          </p:cNvCxnSpPr>
          <p:nvPr/>
        </p:nvCxnSpPr>
        <p:spPr>
          <a:xfrm>
            <a:off x="4480560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951B3B-7621-4971-94DB-E5C8BC42B228}"/>
              </a:ext>
            </a:extLst>
          </p:cNvPr>
          <p:cNvCxnSpPr>
            <a:cxnSpLocks/>
          </p:cNvCxnSpPr>
          <p:nvPr/>
        </p:nvCxnSpPr>
        <p:spPr>
          <a:xfrm>
            <a:off x="6217920" y="124587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7EF570-1E98-404C-95C4-0F10AD8D78D7}"/>
              </a:ext>
            </a:extLst>
          </p:cNvPr>
          <p:cNvSpPr/>
          <p:nvPr/>
        </p:nvSpPr>
        <p:spPr>
          <a:xfrm>
            <a:off x="2836137" y="1543049"/>
            <a:ext cx="126526" cy="1423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E0366-0C17-403D-913E-047B6507D653}"/>
              </a:ext>
            </a:extLst>
          </p:cNvPr>
          <p:cNvSpPr txBox="1"/>
          <p:nvPr/>
        </p:nvSpPr>
        <p:spPr>
          <a:xfrm>
            <a:off x="2509976" y="1007120"/>
            <a:ext cx="92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err="1"/>
              <a:t>MediaPipe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CB0C6BE-AADC-4AE5-8EBB-3EB2D936C86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2346960" y="1543049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0824F9-F626-4CD5-8863-97481BB02F94}"/>
              </a:ext>
            </a:extLst>
          </p:cNvPr>
          <p:cNvSpPr txBox="1"/>
          <p:nvPr/>
        </p:nvSpPr>
        <p:spPr>
          <a:xfrm>
            <a:off x="1692395" y="1419939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817BC0-B7E9-4154-91FE-72075606FCD2}"/>
              </a:ext>
            </a:extLst>
          </p:cNvPr>
          <p:cNvSpPr txBox="1"/>
          <p:nvPr/>
        </p:nvSpPr>
        <p:spPr>
          <a:xfrm>
            <a:off x="3140972" y="1813924"/>
            <a:ext cx="742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偵測骨架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A4F4D3-9010-40B2-BE78-5D607BD9A5C9}"/>
              </a:ext>
            </a:extLst>
          </p:cNvPr>
          <p:cNvSpPr txBox="1"/>
          <p:nvPr/>
        </p:nvSpPr>
        <p:spPr>
          <a:xfrm>
            <a:off x="3118811" y="2502990"/>
            <a:ext cx="459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去背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A2D2A8E-6C8F-4C6C-AFF3-78DC2D92B481}"/>
              </a:ext>
            </a:extLst>
          </p:cNvPr>
          <p:cNvCxnSpPr>
            <a:cxnSpLocks/>
          </p:cNvCxnSpPr>
          <p:nvPr/>
        </p:nvCxnSpPr>
        <p:spPr>
          <a:xfrm>
            <a:off x="2902039" y="2975908"/>
            <a:ext cx="157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98020C-240B-4B6C-8972-AB575DB45ECD}"/>
              </a:ext>
            </a:extLst>
          </p:cNvPr>
          <p:cNvSpPr txBox="1"/>
          <p:nvPr/>
        </p:nvSpPr>
        <p:spPr>
          <a:xfrm>
            <a:off x="5253980" y="3330518"/>
            <a:ext cx="1070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人物影像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29948CB-F7B9-4EEF-95E7-D431F139A1D4}"/>
              </a:ext>
            </a:extLst>
          </p:cNvPr>
          <p:cNvSpPr/>
          <p:nvPr/>
        </p:nvSpPr>
        <p:spPr>
          <a:xfrm>
            <a:off x="4399168" y="3019857"/>
            <a:ext cx="137185" cy="66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9D13D84-B351-48AC-92C7-688F8AC71AA5}"/>
              </a:ext>
            </a:extLst>
          </p:cNvPr>
          <p:cNvSpPr txBox="1"/>
          <p:nvPr/>
        </p:nvSpPr>
        <p:spPr>
          <a:xfrm>
            <a:off x="3864051" y="101139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有效物件判斷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BC57C7-2958-4754-89C0-DB3EF3C9BFAC}"/>
              </a:ext>
            </a:extLst>
          </p:cNvPr>
          <p:cNvSpPr txBox="1"/>
          <p:nvPr/>
        </p:nvSpPr>
        <p:spPr>
          <a:xfrm>
            <a:off x="4546470" y="3014872"/>
            <a:ext cx="1360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判斷是否為有效物件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ACE0346-4670-4183-BC41-52C42AB7584D}"/>
              </a:ext>
            </a:extLst>
          </p:cNvPr>
          <p:cNvCxnSpPr>
            <a:cxnSpLocks/>
          </p:cNvCxnSpPr>
          <p:nvPr/>
        </p:nvCxnSpPr>
        <p:spPr>
          <a:xfrm>
            <a:off x="7798923" y="1268730"/>
            <a:ext cx="0" cy="436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4B658C4-1613-453A-8D2D-FF691D0C27A9}"/>
              </a:ext>
            </a:extLst>
          </p:cNvPr>
          <p:cNvSpPr txBox="1"/>
          <p:nvPr/>
        </p:nvSpPr>
        <p:spPr>
          <a:xfrm>
            <a:off x="5601418" y="969942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身分判斷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D0D9B8D-6D24-4B83-AA84-3D2F8605FA15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4467761" y="3674872"/>
            <a:ext cx="1762713" cy="1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DC899E9-17D6-4604-8DD4-85D321D67349}"/>
              </a:ext>
            </a:extLst>
          </p:cNvPr>
          <p:cNvCxnSpPr>
            <a:cxnSpLocks/>
          </p:cNvCxnSpPr>
          <p:nvPr/>
        </p:nvCxnSpPr>
        <p:spPr>
          <a:xfrm>
            <a:off x="2955064" y="2448411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D8988841-5E0D-44C8-95D2-B70972F4AE7B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2575273" y="1867175"/>
            <a:ext cx="711515" cy="63263"/>
          </a:xfrm>
          <a:prstGeom prst="bentConnector4">
            <a:avLst>
              <a:gd name="adj1" fmla="val 11780"/>
              <a:gd name="adj2" fmla="val 4613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C79B38F3-29CA-403C-A88D-4EE66945BA2D}"/>
              </a:ext>
            </a:extLst>
          </p:cNvPr>
          <p:cNvSpPr/>
          <p:nvPr/>
        </p:nvSpPr>
        <p:spPr>
          <a:xfrm>
            <a:off x="6163319" y="3653208"/>
            <a:ext cx="96521" cy="1132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758D1B-46D8-45DF-A8F1-9D2C7E4C3BE9}"/>
              </a:ext>
            </a:extLst>
          </p:cNvPr>
          <p:cNvSpPr txBox="1"/>
          <p:nvPr/>
        </p:nvSpPr>
        <p:spPr>
          <a:xfrm>
            <a:off x="6527206" y="3733274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擷取特徵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1EA82B45-A8DA-4FE1-B5B1-E08C499CEF0E}"/>
              </a:ext>
            </a:extLst>
          </p:cNvPr>
          <p:cNvCxnSpPr>
            <a:cxnSpLocks/>
          </p:cNvCxnSpPr>
          <p:nvPr/>
        </p:nvCxnSpPr>
        <p:spPr>
          <a:xfrm>
            <a:off x="6272540" y="4130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875D938-890A-441C-97F0-B25E7860544B}"/>
              </a:ext>
            </a:extLst>
          </p:cNvPr>
          <p:cNvSpPr txBox="1"/>
          <p:nvPr/>
        </p:nvSpPr>
        <p:spPr>
          <a:xfrm>
            <a:off x="6527206" y="4162695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辨識</a:t>
            </a: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21A343A5-D534-409B-BD4B-5DC36379DD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64489" y="3817438"/>
            <a:ext cx="393858" cy="65399"/>
          </a:xfrm>
          <a:prstGeom prst="bentConnector4">
            <a:avLst>
              <a:gd name="adj1" fmla="val 17413"/>
              <a:gd name="adj2" fmla="val 449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CD13F0A-4F35-45F0-883E-0F3894700977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6211580" y="4785660"/>
            <a:ext cx="1587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E33FB1-F573-4FEB-BA6D-D7838B142BF9}"/>
              </a:ext>
            </a:extLst>
          </p:cNvPr>
          <p:cNvSpPr txBox="1"/>
          <p:nvPr/>
        </p:nvSpPr>
        <p:spPr>
          <a:xfrm>
            <a:off x="7182421" y="984260"/>
            <a:ext cx="123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/>
              <a:t>準星控制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8F7896D1-AD2E-4825-85DD-5D2677A407C9}"/>
              </a:ext>
            </a:extLst>
          </p:cNvPr>
          <p:cNvSpPr/>
          <p:nvPr/>
        </p:nvSpPr>
        <p:spPr>
          <a:xfrm>
            <a:off x="7722729" y="4785660"/>
            <a:ext cx="152388" cy="632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9D2FAD9C-9555-43B5-B49D-EA089183F727}"/>
              </a:ext>
            </a:extLst>
          </p:cNvPr>
          <p:cNvCxnSpPr>
            <a:cxnSpLocks/>
          </p:cNvCxnSpPr>
          <p:nvPr/>
        </p:nvCxnSpPr>
        <p:spPr>
          <a:xfrm>
            <a:off x="7875117" y="4892689"/>
            <a:ext cx="12700" cy="3102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1CA291B-1FD5-49B8-9769-02CCE5A8079D}"/>
              </a:ext>
            </a:extLst>
          </p:cNvPr>
          <p:cNvSpPr txBox="1"/>
          <p:nvPr/>
        </p:nvSpPr>
        <p:spPr>
          <a:xfrm>
            <a:off x="8080400" y="4914012"/>
            <a:ext cx="811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移動準星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E2742E9F-72AB-45A8-B239-A49C92623CAC}"/>
              </a:ext>
            </a:extLst>
          </p:cNvPr>
          <p:cNvSpPr/>
          <p:nvPr/>
        </p:nvSpPr>
        <p:spPr>
          <a:xfrm>
            <a:off x="2836137" y="5475463"/>
            <a:ext cx="118925" cy="64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94D21B51-37BF-4A65-8633-16F4890DC3C7}"/>
              </a:ext>
            </a:extLst>
          </p:cNvPr>
          <p:cNvCxnSpPr>
            <a:cxnSpLocks/>
          </p:cNvCxnSpPr>
          <p:nvPr/>
        </p:nvCxnSpPr>
        <p:spPr>
          <a:xfrm flipV="1">
            <a:off x="2346960" y="5465631"/>
            <a:ext cx="5524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861704D-AD58-4ED8-8385-F37586FCB10A}"/>
              </a:ext>
            </a:extLst>
          </p:cNvPr>
          <p:cNvSpPr txBox="1"/>
          <p:nvPr/>
        </p:nvSpPr>
        <p:spPr>
          <a:xfrm>
            <a:off x="1692395" y="5342521"/>
            <a:ext cx="76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輸入</a:t>
            </a:r>
            <a:r>
              <a:rPr lang="en-US" altLang="zh-TW" sz="1000" dirty="0"/>
              <a:t>:</a:t>
            </a:r>
            <a:r>
              <a:rPr lang="zh-TW" altLang="en-US" sz="1000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424631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82C6F34D-DB37-439A-B239-DBDA43D36700}"/>
              </a:ext>
            </a:extLst>
          </p:cNvPr>
          <p:cNvSpPr/>
          <p:nvPr/>
        </p:nvSpPr>
        <p:spPr>
          <a:xfrm>
            <a:off x="1631268" y="173417"/>
            <a:ext cx="1149790" cy="543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AA260A32-2BF1-4152-9113-431C25E4380E}"/>
              </a:ext>
            </a:extLst>
          </p:cNvPr>
          <p:cNvSpPr/>
          <p:nvPr/>
        </p:nvSpPr>
        <p:spPr>
          <a:xfrm>
            <a:off x="1450195" y="1624300"/>
            <a:ext cx="1511931" cy="73333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是否按下左鍵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F245D65D-DBE7-43F9-91C2-60171C0825E3}"/>
              </a:ext>
            </a:extLst>
          </p:cNvPr>
          <p:cNvCxnSpPr>
            <a:stCxn id="7" idx="3"/>
            <a:endCxn id="7" idx="0"/>
          </p:cNvCxnSpPr>
          <p:nvPr/>
        </p:nvCxnSpPr>
        <p:spPr>
          <a:xfrm flipH="1" flipV="1">
            <a:off x="2206161" y="1624300"/>
            <a:ext cx="755965" cy="366666"/>
          </a:xfrm>
          <a:prstGeom prst="bentConnector4">
            <a:avLst>
              <a:gd name="adj1" fmla="val -30239"/>
              <a:gd name="adj2" fmla="val 1623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4B34450-463A-4181-B814-F390A2B93D22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206158" y="2357631"/>
            <a:ext cx="3" cy="21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172542C-0CF0-4250-ADBF-2E3B909A5493}"/>
              </a:ext>
            </a:extLst>
          </p:cNvPr>
          <p:cNvSpPr/>
          <p:nvPr/>
        </p:nvSpPr>
        <p:spPr>
          <a:xfrm>
            <a:off x="1450195" y="2574244"/>
            <a:ext cx="1511926" cy="603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紀錄中心點位置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04BB54A-2BAA-4763-A4E8-D1492DAE9F30}"/>
              </a:ext>
            </a:extLst>
          </p:cNvPr>
          <p:cNvSpPr/>
          <p:nvPr/>
        </p:nvSpPr>
        <p:spPr>
          <a:xfrm>
            <a:off x="1523862" y="901273"/>
            <a:ext cx="1364601" cy="440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等待</a:t>
            </a:r>
            <a:r>
              <a:rPr lang="en-US" altLang="zh-TW" dirty="0"/>
              <a:t>4</a:t>
            </a:r>
            <a:r>
              <a:rPr lang="zh-TW" altLang="en-US" dirty="0"/>
              <a:t>秒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A533A48-C56D-4054-BD97-3DA6DB7D6D7D}"/>
              </a:ext>
            </a:extLst>
          </p:cNvPr>
          <p:cNvSpPr/>
          <p:nvPr/>
        </p:nvSpPr>
        <p:spPr>
          <a:xfrm>
            <a:off x="1450195" y="4630176"/>
            <a:ext cx="1511926" cy="603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根據中心點位置截圖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E116C39-A8C8-4E33-B692-E5D01B731402}"/>
              </a:ext>
            </a:extLst>
          </p:cNvPr>
          <p:cNvCxnSpPr>
            <a:stCxn id="4" idx="4"/>
            <a:endCxn id="22" idx="0"/>
          </p:cNvCxnSpPr>
          <p:nvPr/>
        </p:nvCxnSpPr>
        <p:spPr>
          <a:xfrm>
            <a:off x="2206163" y="716625"/>
            <a:ext cx="0" cy="18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C05E514-3D24-46CF-A892-57AB3DA0EB1A}"/>
              </a:ext>
            </a:extLst>
          </p:cNvPr>
          <p:cNvCxnSpPr>
            <a:stCxn id="22" idx="2"/>
            <a:endCxn id="7" idx="0"/>
          </p:cNvCxnSpPr>
          <p:nvPr/>
        </p:nvCxnSpPr>
        <p:spPr>
          <a:xfrm flipH="1">
            <a:off x="2206161" y="1342176"/>
            <a:ext cx="2" cy="28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流程圖: 決策 57">
            <a:extLst>
              <a:ext uri="{FF2B5EF4-FFF2-40B4-BE49-F238E27FC236}">
                <a16:creationId xmlns:a16="http://schemas.microsoft.com/office/drawing/2014/main" id="{97B53A25-A826-4546-9A9F-4F71CDC4A9BB}"/>
              </a:ext>
            </a:extLst>
          </p:cNvPr>
          <p:cNvSpPr/>
          <p:nvPr/>
        </p:nvSpPr>
        <p:spPr>
          <a:xfrm>
            <a:off x="1450195" y="3659987"/>
            <a:ext cx="1511931" cy="73333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是否按下右鍵</a:t>
            </a: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40CFE795-A7AD-4DA1-A73B-54F66C8A7D23}"/>
              </a:ext>
            </a:extLst>
          </p:cNvPr>
          <p:cNvCxnSpPr>
            <a:stCxn id="58" idx="3"/>
            <a:endCxn id="58" idx="0"/>
          </p:cNvCxnSpPr>
          <p:nvPr/>
        </p:nvCxnSpPr>
        <p:spPr>
          <a:xfrm flipH="1" flipV="1">
            <a:off x="2206161" y="3659987"/>
            <a:ext cx="755965" cy="366666"/>
          </a:xfrm>
          <a:prstGeom prst="bentConnector4">
            <a:avLst>
              <a:gd name="adj1" fmla="val -59219"/>
              <a:gd name="adj2" fmla="val 1623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D706DBF-4B59-477F-A3C1-33A79E600948}"/>
              </a:ext>
            </a:extLst>
          </p:cNvPr>
          <p:cNvCxnSpPr>
            <a:stCxn id="15" idx="2"/>
            <a:endCxn id="58" idx="0"/>
          </p:cNvCxnSpPr>
          <p:nvPr/>
        </p:nvCxnSpPr>
        <p:spPr>
          <a:xfrm>
            <a:off x="2206158" y="3177767"/>
            <a:ext cx="3" cy="48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CF497E1-0952-4431-923F-46A68F1AADA7}"/>
              </a:ext>
            </a:extLst>
          </p:cNvPr>
          <p:cNvCxnSpPr>
            <a:stCxn id="58" idx="2"/>
            <a:endCxn id="28" idx="0"/>
          </p:cNvCxnSpPr>
          <p:nvPr/>
        </p:nvCxnSpPr>
        <p:spPr>
          <a:xfrm flipH="1">
            <a:off x="2206158" y="4393318"/>
            <a:ext cx="3" cy="2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3552FB6-8DA4-496C-A5F9-20CC531739F5}"/>
              </a:ext>
            </a:extLst>
          </p:cNvPr>
          <p:cNvSpPr/>
          <p:nvPr/>
        </p:nvSpPr>
        <p:spPr>
          <a:xfrm>
            <a:off x="4127144" y="445021"/>
            <a:ext cx="1511926" cy="603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進行骨架辨識</a:t>
            </a:r>
          </a:p>
        </p:txBody>
      </p:sp>
      <p:sp>
        <p:nvSpPr>
          <p:cNvPr id="67" name="流程圖: 決策 66">
            <a:extLst>
              <a:ext uri="{FF2B5EF4-FFF2-40B4-BE49-F238E27FC236}">
                <a16:creationId xmlns:a16="http://schemas.microsoft.com/office/drawing/2014/main" id="{2793D1B4-7B92-4C16-BA1B-45423C8E7F37}"/>
              </a:ext>
            </a:extLst>
          </p:cNvPr>
          <p:cNvSpPr/>
          <p:nvPr/>
        </p:nvSpPr>
        <p:spPr>
          <a:xfrm>
            <a:off x="4111408" y="1732606"/>
            <a:ext cx="1511931" cy="73333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是否有辨識到骨架</a:t>
            </a: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B6F15A7E-703C-4986-B4B4-0886E57D86AD}"/>
              </a:ext>
            </a:extLst>
          </p:cNvPr>
          <p:cNvCxnSpPr>
            <a:cxnSpLocks/>
            <a:stCxn id="67" idx="2"/>
            <a:endCxn id="75" idx="0"/>
          </p:cNvCxnSpPr>
          <p:nvPr/>
        </p:nvCxnSpPr>
        <p:spPr>
          <a:xfrm rot="16200000" flipH="1">
            <a:off x="4469627" y="2863683"/>
            <a:ext cx="811227" cy="15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決策 74">
            <a:extLst>
              <a:ext uri="{FF2B5EF4-FFF2-40B4-BE49-F238E27FC236}">
                <a16:creationId xmlns:a16="http://schemas.microsoft.com/office/drawing/2014/main" id="{3C5935FD-84B0-4CC5-8C95-D852CFC1BC12}"/>
              </a:ext>
            </a:extLst>
          </p:cNvPr>
          <p:cNvSpPr/>
          <p:nvPr/>
        </p:nvSpPr>
        <p:spPr>
          <a:xfrm>
            <a:off x="3866642" y="3277164"/>
            <a:ext cx="2032930" cy="74709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isValid</a:t>
            </a:r>
            <a:endParaRPr lang="zh-TW" altLang="en-US" dirty="0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053762AE-EE2E-4776-9834-345C2089E00B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4883107" y="4024254"/>
            <a:ext cx="0" cy="60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圖: 決策 78">
            <a:extLst>
              <a:ext uri="{FF2B5EF4-FFF2-40B4-BE49-F238E27FC236}">
                <a16:creationId xmlns:a16="http://schemas.microsoft.com/office/drawing/2014/main" id="{555E54F8-FA02-48E1-AB44-EECAF05D36F0}"/>
              </a:ext>
            </a:extLst>
          </p:cNvPr>
          <p:cNvSpPr/>
          <p:nvPr/>
        </p:nvSpPr>
        <p:spPr>
          <a:xfrm>
            <a:off x="3850910" y="4618678"/>
            <a:ext cx="2032930" cy="74709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isEnemy</a:t>
            </a:r>
            <a:endParaRPr lang="zh-TW" altLang="en-US" dirty="0"/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8BC95E80-3EC4-4793-804A-C666393709F7}"/>
              </a:ext>
            </a:extLst>
          </p:cNvPr>
          <p:cNvSpPr/>
          <p:nvPr/>
        </p:nvSpPr>
        <p:spPr>
          <a:xfrm>
            <a:off x="3996629" y="5743450"/>
            <a:ext cx="1741491" cy="733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moveMouse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0821B8D1-A9EA-4801-B076-F443F8837B28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4867375" y="5365768"/>
            <a:ext cx="0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913B0AFB-77BC-4944-8B48-095D2C9C0AFC}"/>
              </a:ext>
            </a:extLst>
          </p:cNvPr>
          <p:cNvCxnSpPr>
            <a:cxnSpLocks/>
            <a:stCxn id="75" idx="3"/>
            <a:endCxn id="88" idx="1"/>
          </p:cNvCxnSpPr>
          <p:nvPr/>
        </p:nvCxnSpPr>
        <p:spPr>
          <a:xfrm>
            <a:off x="5899572" y="3650709"/>
            <a:ext cx="436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BA35D2A5-AE63-4430-8329-38ADF5700758}"/>
              </a:ext>
            </a:extLst>
          </p:cNvPr>
          <p:cNvSpPr/>
          <p:nvPr/>
        </p:nvSpPr>
        <p:spPr>
          <a:xfrm>
            <a:off x="6336070" y="3277164"/>
            <a:ext cx="1594913" cy="747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該區塊塗白</a:t>
            </a:r>
          </a:p>
        </p:txBody>
      </p:sp>
      <p:cxnSp>
        <p:nvCxnSpPr>
          <p:cNvPr id="133" name="接點: 肘形 132">
            <a:extLst>
              <a:ext uri="{FF2B5EF4-FFF2-40B4-BE49-F238E27FC236}">
                <a16:creationId xmlns:a16="http://schemas.microsoft.com/office/drawing/2014/main" id="{8EE10605-E057-464B-894C-9ACDBFF1235D}"/>
              </a:ext>
            </a:extLst>
          </p:cNvPr>
          <p:cNvCxnSpPr>
            <a:cxnSpLocks/>
            <a:endCxn id="58" idx="0"/>
          </p:cNvCxnSpPr>
          <p:nvPr/>
        </p:nvCxnSpPr>
        <p:spPr>
          <a:xfrm rot="10800000" flipV="1">
            <a:off x="2206162" y="3428937"/>
            <a:ext cx="1192463" cy="23104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肘形 135">
            <a:extLst>
              <a:ext uri="{FF2B5EF4-FFF2-40B4-BE49-F238E27FC236}">
                <a16:creationId xmlns:a16="http://schemas.microsoft.com/office/drawing/2014/main" id="{9D9A25CA-7D7A-43F0-B7BD-50DDE4CD9CF4}"/>
              </a:ext>
            </a:extLst>
          </p:cNvPr>
          <p:cNvCxnSpPr>
            <a:cxnSpLocks/>
            <a:stCxn id="80" idx="3"/>
          </p:cNvCxnSpPr>
          <p:nvPr/>
        </p:nvCxnSpPr>
        <p:spPr>
          <a:xfrm flipH="1" flipV="1">
            <a:off x="3398619" y="3428937"/>
            <a:ext cx="2339501" cy="2681179"/>
          </a:xfrm>
          <a:prstGeom prst="bentConnector4">
            <a:avLst>
              <a:gd name="adj1" fmla="val -164968"/>
              <a:gd name="adj2" fmla="val 2234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接點: 肘形 152">
            <a:extLst>
              <a:ext uri="{FF2B5EF4-FFF2-40B4-BE49-F238E27FC236}">
                <a16:creationId xmlns:a16="http://schemas.microsoft.com/office/drawing/2014/main" id="{ED7ACADD-D126-4A12-AFF6-7C1658926B7C}"/>
              </a:ext>
            </a:extLst>
          </p:cNvPr>
          <p:cNvCxnSpPr>
            <a:stCxn id="28" idx="2"/>
            <a:endCxn id="66" idx="0"/>
          </p:cNvCxnSpPr>
          <p:nvPr/>
        </p:nvCxnSpPr>
        <p:spPr>
          <a:xfrm rot="5400000" flipH="1" flipV="1">
            <a:off x="1150292" y="1500886"/>
            <a:ext cx="4788679" cy="2676949"/>
          </a:xfrm>
          <a:prstGeom prst="bentConnector5">
            <a:avLst>
              <a:gd name="adj1" fmla="val -4774"/>
              <a:gd name="adj2" fmla="val 50000"/>
              <a:gd name="adj3" fmla="val 104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0AE3067F-D8F1-4EDA-B039-CEBF4BE0C821}"/>
              </a:ext>
            </a:extLst>
          </p:cNvPr>
          <p:cNvCxnSpPr>
            <a:stCxn id="66" idx="2"/>
            <a:endCxn id="67" idx="0"/>
          </p:cNvCxnSpPr>
          <p:nvPr/>
        </p:nvCxnSpPr>
        <p:spPr>
          <a:xfrm flipH="1">
            <a:off x="4867374" y="1048545"/>
            <a:ext cx="15733" cy="68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接點: 肘形 156">
            <a:extLst>
              <a:ext uri="{FF2B5EF4-FFF2-40B4-BE49-F238E27FC236}">
                <a16:creationId xmlns:a16="http://schemas.microsoft.com/office/drawing/2014/main" id="{83248B09-5243-4171-BE7A-62E3BA3B0C89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5623339" y="125886"/>
            <a:ext cx="605853" cy="197338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接點: 肘形 160">
            <a:extLst>
              <a:ext uri="{FF2B5EF4-FFF2-40B4-BE49-F238E27FC236}">
                <a16:creationId xmlns:a16="http://schemas.microsoft.com/office/drawing/2014/main" id="{2F5FB3BE-7233-409B-AF4F-6E95ED340873}"/>
              </a:ext>
            </a:extLst>
          </p:cNvPr>
          <p:cNvCxnSpPr>
            <a:stCxn id="79" idx="3"/>
            <a:endCxn id="88" idx="2"/>
          </p:cNvCxnSpPr>
          <p:nvPr/>
        </p:nvCxnSpPr>
        <p:spPr>
          <a:xfrm flipV="1">
            <a:off x="5883840" y="4024254"/>
            <a:ext cx="1249687" cy="967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接點: 肘形 162">
            <a:extLst>
              <a:ext uri="{FF2B5EF4-FFF2-40B4-BE49-F238E27FC236}">
                <a16:creationId xmlns:a16="http://schemas.microsoft.com/office/drawing/2014/main" id="{E219BF48-FF2F-4199-B88F-BFCA67F59386}"/>
              </a:ext>
            </a:extLst>
          </p:cNvPr>
          <p:cNvCxnSpPr>
            <a:stCxn id="88" idx="0"/>
            <a:endCxn id="66" idx="0"/>
          </p:cNvCxnSpPr>
          <p:nvPr/>
        </p:nvCxnSpPr>
        <p:spPr>
          <a:xfrm rot="16200000" flipV="1">
            <a:off x="4592246" y="735883"/>
            <a:ext cx="2832143" cy="2250420"/>
          </a:xfrm>
          <a:prstGeom prst="bentConnector3">
            <a:avLst>
              <a:gd name="adj1" fmla="val 108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5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342B22A-CE84-4D50-8047-3BD76A064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450729"/>
              </p:ext>
            </p:extLst>
          </p:nvPr>
        </p:nvGraphicFramePr>
        <p:xfrm>
          <a:off x="327138" y="277244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9273DBC-C176-4E7E-9CBE-E538F308C780}"/>
              </a:ext>
            </a:extLst>
          </p:cNvPr>
          <p:cNvSpPr txBox="1"/>
          <p:nvPr/>
        </p:nvSpPr>
        <p:spPr>
          <a:xfrm>
            <a:off x="327136" y="-19419"/>
            <a:ext cx="40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 – </a:t>
            </a:r>
            <a:r>
              <a:rPr lang="en-US" altLang="zh-TW" dirty="0" err="1"/>
              <a:t>svm_inter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5C02FEAD-E535-411E-85D0-5D3EB3E1D4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926325"/>
              </p:ext>
            </p:extLst>
          </p:nvPr>
        </p:nvGraphicFramePr>
        <p:xfrm>
          <a:off x="327138" y="3676705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516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08AA3907-03F2-441F-AA85-CEDBA10123FD}"/>
              </a:ext>
            </a:extLst>
          </p:cNvPr>
          <p:cNvSpPr txBox="1"/>
          <p:nvPr/>
        </p:nvSpPr>
        <p:spPr>
          <a:xfrm>
            <a:off x="327137" y="3243999"/>
            <a:ext cx="40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 – SVM_LINEAR:</a:t>
            </a:r>
            <a:endParaRPr lang="zh-TW" altLang="en-US" dirty="0"/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BB45671D-9627-43E8-B6C0-8985D7788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368308"/>
              </p:ext>
            </p:extLst>
          </p:nvPr>
        </p:nvGraphicFramePr>
        <p:xfrm>
          <a:off x="5443422" y="413287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F273E0C5-5DF6-4523-AE27-E0875F1E45EB}"/>
              </a:ext>
            </a:extLst>
          </p:cNvPr>
          <p:cNvSpPr txBox="1"/>
          <p:nvPr/>
        </p:nvSpPr>
        <p:spPr>
          <a:xfrm>
            <a:off x="5443421" y="-19419"/>
            <a:ext cx="40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 – SVM_RBF:</a:t>
            </a:r>
            <a:endParaRPr lang="zh-TW" altLang="en-US" dirty="0"/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76394E04-2936-485F-AE2B-D094954A3A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802251"/>
              </p:ext>
            </p:extLst>
          </p:nvPr>
        </p:nvGraphicFramePr>
        <p:xfrm>
          <a:off x="5443423" y="3696524"/>
          <a:ext cx="3541051" cy="1732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2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159975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180351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無效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57746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有效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08F158-4A0F-41EA-93A0-9ADA3266A2B3}"/>
              </a:ext>
            </a:extLst>
          </p:cNvPr>
          <p:cNvSpPr txBox="1"/>
          <p:nvPr/>
        </p:nvSpPr>
        <p:spPr>
          <a:xfrm>
            <a:off x="5443422" y="3263818"/>
            <a:ext cx="405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 – SVM_SIGMOID: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CC956E-29F5-49F4-B16A-6F508DF44785}"/>
              </a:ext>
            </a:extLst>
          </p:cNvPr>
          <p:cNvSpPr txBox="1"/>
          <p:nvPr/>
        </p:nvSpPr>
        <p:spPr>
          <a:xfrm>
            <a:off x="327136" y="2009645"/>
            <a:ext cx="3130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Tp</a:t>
            </a:r>
            <a:r>
              <a:rPr lang="en-US" altLang="zh-TW" dirty="0"/>
              <a:t> : 448   TP:172</a:t>
            </a:r>
          </a:p>
          <a:p>
            <a:r>
              <a:rPr lang="en-US" altLang="zh-TW" dirty="0"/>
              <a:t>FN : 68    </a:t>
            </a:r>
            <a:r>
              <a:rPr lang="zh-TW" altLang="en-US" dirty="0"/>
              <a:t> </a:t>
            </a:r>
            <a:r>
              <a:rPr lang="en-US" altLang="zh-TW" dirty="0"/>
              <a:t>FN:36</a:t>
            </a:r>
          </a:p>
          <a:p>
            <a:r>
              <a:rPr lang="en-US" altLang="zh-TW" dirty="0"/>
              <a:t>FP : 36     FP:</a:t>
            </a:r>
            <a:r>
              <a:rPr lang="zh-TW" altLang="en-US" dirty="0"/>
              <a:t> </a:t>
            </a:r>
            <a:r>
              <a:rPr lang="en-US" altLang="zh-TW" dirty="0"/>
              <a:t>68</a:t>
            </a:r>
          </a:p>
          <a:p>
            <a:r>
              <a:rPr lang="en-US" altLang="zh-TW" dirty="0"/>
              <a:t>TN: 172   TN: 448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E4225BD-05A0-4920-946F-D56BA55117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248179"/>
              </p:ext>
            </p:extLst>
          </p:nvPr>
        </p:nvGraphicFramePr>
        <p:xfrm>
          <a:off x="984362" y="1879250"/>
          <a:ext cx="5368812" cy="287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95">
                  <a:extLst>
                    <a:ext uri="{9D8B030D-6E8A-4147-A177-3AD203B41FA5}">
                      <a16:colId xmlns:a16="http://schemas.microsoft.com/office/drawing/2014/main" val="1426109413"/>
                    </a:ext>
                  </a:extLst>
                </a:gridCol>
                <a:gridCol w="1758712">
                  <a:extLst>
                    <a:ext uri="{9D8B030D-6E8A-4147-A177-3AD203B41FA5}">
                      <a16:colId xmlns:a16="http://schemas.microsoft.com/office/drawing/2014/main" val="2384039841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2516232214"/>
                    </a:ext>
                  </a:extLst>
                </a:gridCol>
              </a:tblGrid>
              <a:tr h="957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實際</a:t>
                      </a:r>
                      <a:r>
                        <a:rPr lang="en-US" altLang="zh-TW" dirty="0"/>
                        <a:t>\</a:t>
                      </a:r>
                      <a:r>
                        <a:rPr lang="zh-TW" altLang="en-US" dirty="0"/>
                        <a:t>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壞人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好人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842276"/>
                  </a:ext>
                </a:extLst>
              </a:tr>
              <a:tr h="957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壞人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48136"/>
                  </a:ext>
                </a:extLst>
              </a:tr>
              <a:tr h="957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rgbClr val="0070C0"/>
                          </a:solidFill>
                        </a:rPr>
                        <a:t>好人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2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BF7379E-C146-40A1-8912-A17518F3BC69}"/>
              </a:ext>
            </a:extLst>
          </p:cNvPr>
          <p:cNvSpPr txBox="1"/>
          <p:nvPr/>
        </p:nvSpPr>
        <p:spPr>
          <a:xfrm>
            <a:off x="1079613" y="1417969"/>
            <a:ext cx="286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F1-Score – </a:t>
            </a:r>
            <a:r>
              <a:rPr lang="en-US" altLang="zh-TW" dirty="0" err="1"/>
              <a:t>svm_inter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47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4E026-C5AA-4B42-A50A-09AD9731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 – </a:t>
            </a:r>
            <a:r>
              <a:rPr lang="zh-TW" altLang="en-US" dirty="0"/>
              <a:t>游標控制</a:t>
            </a:r>
          </a:p>
        </p:txBody>
      </p:sp>
      <p:pic>
        <p:nvPicPr>
          <p:cNvPr id="4" name="Counter-Strike 2023-01-04 23-47-18">
            <a:hlinkClick r:id="" action="ppaction://media"/>
            <a:extLst>
              <a:ext uri="{FF2B5EF4-FFF2-40B4-BE49-F238E27FC236}">
                <a16:creationId xmlns:a16="http://schemas.microsoft.com/office/drawing/2014/main" id="{D81056C8-FE9B-40E8-9BB6-F41DAB469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4267" y="1452364"/>
            <a:ext cx="8835924" cy="49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1006</TotalTime>
  <Words>1351</Words>
  <Application>Microsoft Office PowerPoint</Application>
  <PresentationFormat>寬螢幕</PresentationFormat>
  <Paragraphs>476</Paragraphs>
  <Slides>45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5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為什麼選CS1.6</vt:lpstr>
      <vt:lpstr>系統分析</vt:lpstr>
      <vt:lpstr>時序圖</vt:lpstr>
      <vt:lpstr>PowerPoint 簡報</vt:lpstr>
      <vt:lpstr>PowerPoint 簡報</vt:lpstr>
      <vt:lpstr>PowerPoint 簡報</vt:lpstr>
      <vt:lpstr>PowerPoint 簡報</vt:lpstr>
      <vt:lpstr>Unit Test – 游標控制</vt:lpstr>
      <vt:lpstr>Unit Test – 人物辨識</vt:lpstr>
      <vt:lpstr>系統分析</vt:lpstr>
      <vt:lpstr>API</vt:lpstr>
      <vt:lpstr>系統分析</vt:lpstr>
      <vt:lpstr>身分判別</vt:lpstr>
      <vt:lpstr>Outside Test</vt:lpstr>
      <vt:lpstr>誤判案例</vt:lpstr>
      <vt:lpstr>系統分析</vt:lpstr>
      <vt:lpstr>偵測多人骨架</vt:lpstr>
      <vt:lpstr>PowerPoint 簡報</vt:lpstr>
      <vt:lpstr>樣本:</vt:lpstr>
      <vt:lpstr>系統分析</vt:lpstr>
      <vt:lpstr>流程圖</vt:lpstr>
      <vt:lpstr>顏色分布作為特徵-CT</vt:lpstr>
      <vt:lpstr>顏色分布作為特徵-T</vt:lpstr>
      <vt:lpstr>系統分析</vt:lpstr>
      <vt:lpstr>流程圖</vt:lpstr>
      <vt:lpstr>時序圖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375</cp:revision>
  <dcterms:created xsi:type="dcterms:W3CDTF">2022-10-27T03:28:02Z</dcterms:created>
  <dcterms:modified xsi:type="dcterms:W3CDTF">2023-01-11T13:37:43Z</dcterms:modified>
</cp:coreProperties>
</file>